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6" r:id="rId27"/>
    <p:sldId id="282" r:id="rId28"/>
    <p:sldId id="283" r:id="rId29"/>
    <p:sldId id="285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1A3D-0472-2443-B320-0F5F233AA8DC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0A85F-0006-254E-9BC6-71FAB8CA0D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5C5BB-B6B2-4E15-9016-7A6BA4F7E7C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3551FC-3AED-A548-A470-09ADB060227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39528D-6C99-774C-9EA9-7EBB6C0826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European Revolutions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1815-1848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Reforms &amp; Revolutions in France,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1830 - King Charles X, of France  attempted a return of Absolute Monarchy</a:t>
            </a:r>
          </a:p>
          <a:p>
            <a:pPr lvl="1"/>
            <a:r>
              <a:rPr lang="en-US" sz="2300" dirty="0" smtClean="0"/>
              <a:t> riots forced him to flee to Great Britain</a:t>
            </a:r>
          </a:p>
          <a:p>
            <a:r>
              <a:rPr lang="en-US" sz="2400" dirty="0" smtClean="0"/>
              <a:t>Louis-</a:t>
            </a:r>
            <a:r>
              <a:rPr lang="en-US" sz="2400" dirty="0" err="1" smtClean="0"/>
              <a:t>Phillippe</a:t>
            </a:r>
            <a:r>
              <a:rPr lang="en-US" sz="2400" dirty="0" smtClean="0"/>
              <a:t> replaced him</a:t>
            </a:r>
          </a:p>
          <a:p>
            <a:pPr lvl="1"/>
            <a:r>
              <a:rPr lang="en-US" sz="2000" dirty="0" smtClean="0"/>
              <a:t>Supported liberal reforms</a:t>
            </a:r>
          </a:p>
          <a:p>
            <a:pPr lvl="1"/>
            <a:r>
              <a:rPr lang="en-US" sz="2000" dirty="0" smtClean="0"/>
              <a:t>Ruled France until 1848</a:t>
            </a:r>
          </a:p>
          <a:p>
            <a:pPr lvl="2"/>
            <a:r>
              <a:rPr lang="en-US" sz="2000" dirty="0" smtClean="0"/>
              <a:t>Forced to abdicate in favor of a republic </a:t>
            </a:r>
          </a:p>
          <a:p>
            <a:pPr lvl="2"/>
            <a:r>
              <a:rPr lang="en-US" sz="2000" dirty="0" smtClean="0"/>
              <a:t>Exiled to Britain</a:t>
            </a:r>
            <a:endParaRPr lang="en-US" sz="2000" dirty="0"/>
          </a:p>
        </p:txBody>
      </p:sp>
      <p:pic>
        <p:nvPicPr>
          <p:cNvPr id="5" name="Picture 2" descr="http://t0.gstatic.com/images?q=tbn:ANd9GcS26Gzt2GvG7Tf75u-1jZ7JsY4oFc2VC3nlFgNVQ8lNHyss19NJ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05200" cy="41147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61501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Louis-</a:t>
            </a:r>
            <a:r>
              <a:rPr lang="en-US" sz="2000" b="1" dirty="0" err="1" smtClean="0"/>
              <a:t>Phillippe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The “Citizen-King”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Revolutions of 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Ethnic uprisings in the</a:t>
            </a:r>
          </a:p>
          <a:p>
            <a:pPr marL="118872" indent="0">
              <a:buNone/>
            </a:pPr>
            <a:r>
              <a:rPr lang="en-US" sz="2400" dirty="0" smtClean="0">
                <a:latin typeface="Georgia" pitchFamily="18" charset="0"/>
              </a:rPr>
              <a:t>   </a:t>
            </a:r>
            <a:r>
              <a:rPr lang="en-US" sz="2400" dirty="0" smtClean="0">
                <a:latin typeface="Georgia" pitchFamily="18" charset="0"/>
              </a:rPr>
              <a:t> Austrian Empire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marL="118872" indent="0">
              <a:buNone/>
            </a:pPr>
            <a:endParaRPr lang="en-US" sz="1200" dirty="0" smtClean="0">
              <a:latin typeface="Georgia" pitchFamily="18" charset="0"/>
            </a:endParaRPr>
          </a:p>
          <a:p>
            <a:pPr marL="852488" indent="-279400">
              <a:buFont typeface="Wingdings" pitchFamily="2" charset="2"/>
              <a:buChar char="Ø"/>
            </a:pPr>
            <a:r>
              <a:rPr lang="en-US" sz="2400" dirty="0" smtClean="0">
                <a:latin typeface="Georgia" pitchFamily="18" charset="0"/>
              </a:rPr>
              <a:t>By Hungarians</a:t>
            </a:r>
          </a:p>
          <a:p>
            <a:pPr marL="852488" indent="-279400">
              <a:buFont typeface="Wingdings" pitchFamily="2" charset="2"/>
              <a:buChar char="Ø"/>
            </a:pPr>
            <a:r>
              <a:rPr lang="en-US" sz="2400" dirty="0" smtClean="0">
                <a:latin typeface="Georgia" pitchFamily="18" charset="0"/>
              </a:rPr>
              <a:t>By Czechs</a:t>
            </a:r>
          </a:p>
          <a:p>
            <a:pPr marL="118872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in Austria itself,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Metternich </a:t>
            </a:r>
            <a:r>
              <a:rPr lang="en-US" sz="2400" dirty="0" smtClean="0">
                <a:latin typeface="Georgia" pitchFamily="18" charset="0"/>
              </a:rPr>
              <a:t>forced  </a:t>
            </a:r>
            <a:r>
              <a:rPr lang="en-US" sz="2400" dirty="0" smtClean="0">
                <a:latin typeface="Georgia" pitchFamily="18" charset="0"/>
              </a:rPr>
              <a:t>to resign after angry mobs clashed with police in Vienna.</a:t>
            </a:r>
          </a:p>
          <a:p>
            <a:endParaRPr lang="en-US" sz="2400" dirty="0"/>
          </a:p>
        </p:txBody>
      </p:sp>
      <p:pic>
        <p:nvPicPr>
          <p:cNvPr id="5" name="Picture 4" descr="http://seattletimes.nwsource.com/ABPub/2009/03/18/20088806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819400" cy="42386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7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latin typeface="Georgia" pitchFamily="18" charset="0"/>
              </a:rPr>
              <a:t>History Repeats Itself !</a:t>
            </a:r>
            <a:r>
              <a:rPr lang="en-US" sz="3600" b="0" dirty="0" smtClean="0">
                <a:latin typeface="Georgia" pitchFamily="18" charset="0"/>
              </a:rPr>
              <a:t/>
            </a:r>
            <a:br>
              <a:rPr lang="en-US" sz="3600" b="0" dirty="0" smtClean="0">
                <a:latin typeface="Georgia" pitchFamily="18" charset="0"/>
              </a:rPr>
            </a:br>
            <a:r>
              <a:rPr lang="en-US" sz="3600" b="0" dirty="0" smtClean="0">
                <a:latin typeface="Georgia" pitchFamily="18" charset="0"/>
              </a:rPr>
              <a:t>Revolution in France, 1848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86241"/>
            <a:ext cx="5486400" cy="5181600"/>
          </a:xfrm>
        </p:spPr>
        <p:txBody>
          <a:bodyPr>
            <a:noAutofit/>
          </a:bodyPr>
          <a:lstStyle/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Monarchy </a:t>
            </a:r>
            <a:r>
              <a:rPr lang="en-US" sz="2800" dirty="0" smtClean="0">
                <a:latin typeface="Georgia" pitchFamily="18" charset="0"/>
              </a:rPr>
              <a:t>(</a:t>
            </a:r>
            <a:r>
              <a:rPr lang="en-US" sz="2800" dirty="0" smtClean="0">
                <a:latin typeface="Georgia" pitchFamily="18" charset="0"/>
              </a:rPr>
              <a:t>Louis-Philippe) overthrown 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sz="1400" dirty="0" smtClean="0">
              <a:latin typeface="Georgia" pitchFamily="18" charset="0"/>
            </a:endParaRPr>
          </a:p>
          <a:p>
            <a:pPr marL="739775" lvl="1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Second French Republic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739775" lvl="1" indent="-231775">
              <a:buClr>
                <a:schemeClr val="accent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was </a:t>
            </a:r>
            <a:r>
              <a:rPr lang="en-US" sz="2800" dirty="0" smtClean="0">
                <a:latin typeface="Georgia" pitchFamily="18" charset="0"/>
              </a:rPr>
              <a:t>established.</a:t>
            </a:r>
          </a:p>
          <a:p>
            <a:pPr marL="508000" lvl="1" indent="0">
              <a:buClr>
                <a:schemeClr val="accent1"/>
              </a:buClr>
              <a:buNone/>
            </a:pPr>
            <a:endParaRPr lang="en-US" sz="1400" dirty="0" smtClean="0">
              <a:latin typeface="Georgia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latin typeface="Georgia" pitchFamily="18" charset="0"/>
              </a:rPr>
              <a:t>New, moderate constitution results in elected </a:t>
            </a:r>
            <a:r>
              <a:rPr lang="en-US" sz="2800" dirty="0" smtClean="0">
                <a:latin typeface="Georgia" pitchFamily="18" charset="0"/>
              </a:rPr>
              <a:t>president.</a:t>
            </a:r>
            <a:endParaRPr lang="en-US" sz="2800" dirty="0" smtClean="0">
              <a:latin typeface="Georgia" pitchFamily="18" charset="0"/>
            </a:endParaRPr>
          </a:p>
          <a:p>
            <a:pPr lvl="2"/>
            <a:r>
              <a:rPr lang="en-US" sz="2700" dirty="0" smtClean="0">
                <a:solidFill>
                  <a:srgbClr val="002060"/>
                </a:solidFill>
                <a:latin typeface="Georgia" pitchFamily="18" charset="0"/>
              </a:rPr>
              <a:t>Louis</a:t>
            </a:r>
            <a:r>
              <a:rPr lang="en-US" sz="2700" dirty="0" smtClean="0">
                <a:solidFill>
                  <a:srgbClr val="002060"/>
                </a:solidFill>
                <a:latin typeface="Georgia" pitchFamily="18" charset="0"/>
              </a:rPr>
              <a:t>-Napoleon</a:t>
            </a:r>
            <a:endParaRPr lang="en-US" sz="2700" dirty="0" smtClean="0">
              <a:solidFill>
                <a:srgbClr val="002060"/>
              </a:solidFill>
            </a:endParaRPr>
          </a:p>
          <a:p>
            <a:pPr lvl="1">
              <a:buClr>
                <a:schemeClr val="accent1"/>
              </a:buClr>
            </a:pPr>
            <a:endParaRPr lang="en-US" sz="2800" dirty="0" smtClean="0">
              <a:latin typeface="Georgia" pitchFamily="18" charset="0"/>
            </a:endParaRPr>
          </a:p>
          <a:p>
            <a:pPr marL="43815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438150" indent="0">
              <a:buNone/>
            </a:pPr>
            <a:r>
              <a:rPr lang="en-US" dirty="0" smtClean="0">
                <a:latin typeface="Georgia" pitchFamily="18" charset="0"/>
              </a:rPr>
              <a:t>  Then what happens?</a:t>
            </a:r>
          </a:p>
        </p:txBody>
      </p:sp>
      <p:pic>
        <p:nvPicPr>
          <p:cNvPr id="8194" name="Picture 2" descr="http://blogs.library.auckland.ac.nz/images/blogs_library_auckland_ac_nz/arts/BarricadeRueSoufflotByHoraceV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614388" cy="281922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100" b="0" dirty="0" smtClean="0">
                <a:solidFill>
                  <a:srgbClr val="000000"/>
                </a:solidFill>
                <a:latin typeface="Georgia" pitchFamily="18" charset="0"/>
              </a:rPr>
              <a:t>History Repeats Itself !</a:t>
            </a:r>
            <a:r>
              <a:rPr lang="en-US" sz="3600" b="0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3600" b="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3600" b="0" dirty="0" smtClean="0">
                <a:solidFill>
                  <a:srgbClr val="000000"/>
                </a:solidFill>
                <a:latin typeface="Georgia" pitchFamily="18" charset="0"/>
              </a:rPr>
              <a:t>Louis-Napoleon Bonaparte (Napoleon III)</a:t>
            </a:r>
            <a:endParaRPr lang="en-US" sz="3600" b="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76400"/>
            <a:ext cx="5486400" cy="4931664"/>
          </a:xfrm>
        </p:spPr>
        <p:txBody>
          <a:bodyPr>
            <a:normAutofit fontScale="92500" lnSpcReduction="20000"/>
          </a:bodyPr>
          <a:lstStyle/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1848: Elected president and established republican govt.</a:t>
            </a:r>
          </a:p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1851:  Took over government in coup </a:t>
            </a:r>
            <a:r>
              <a:rPr lang="en-US" sz="2800" dirty="0" err="1" smtClean="0">
                <a:latin typeface="Georgia" pitchFamily="18" charset="0"/>
              </a:rPr>
              <a:t>d’etat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1852: Assumed title of emperor.</a:t>
            </a:r>
          </a:p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Reasserted French influence in Europe and abroad. Aggressive foreign policy.</a:t>
            </a:r>
          </a:p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1870: Deposed after losing (and being captured in) the Franco-Prussian War.</a:t>
            </a:r>
          </a:p>
          <a:p>
            <a:pPr marL="515938" lvl="1" indent="-33972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Exiled to England where he died in 1873.</a:t>
            </a:r>
          </a:p>
          <a:p>
            <a:pPr marL="515938" lvl="1" indent="-339725">
              <a:buClr>
                <a:schemeClr val="tx1"/>
              </a:buClr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124200" cy="40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9974" y="5756512"/>
            <a:ext cx="374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Louis-Napoleon Bonaparte</a:t>
            </a:r>
          </a:p>
          <a:p>
            <a:pPr algn="ctr"/>
            <a:r>
              <a:rPr lang="en-US" sz="2000" b="1" i="1" u="sng" dirty="0" smtClean="0"/>
              <a:t>Nephew </a:t>
            </a:r>
            <a:r>
              <a:rPr lang="en-US" sz="2000" b="1" dirty="0" smtClean="0"/>
              <a:t>of Napoleon</a:t>
            </a:r>
            <a:endParaRPr lang="en-US" sz="2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5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Europe in 1848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7" name="Content Placeholder 6" descr="1848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578976" cy="4943368"/>
          </a:xfrm>
        </p:spPr>
      </p:pic>
      <p:sp>
        <p:nvSpPr>
          <p:cNvPr id="3" name="TextBox 2"/>
          <p:cNvSpPr txBox="1"/>
          <p:nvPr/>
        </p:nvSpPr>
        <p:spPr>
          <a:xfrm>
            <a:off x="6813711" y="1600200"/>
            <a:ext cx="232627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Which  large 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empires still 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exist?</a:t>
            </a:r>
          </a:p>
          <a:p>
            <a:endParaRPr lang="en-US" sz="10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Which future</a:t>
            </a:r>
          </a:p>
          <a:p>
            <a:pPr indent="288925"/>
            <a:r>
              <a:rPr lang="en-US" sz="2400" dirty="0" smtClean="0">
                <a:latin typeface="Georgia" pitchFamily="18" charset="0"/>
              </a:rPr>
              <a:t> countries</a:t>
            </a:r>
          </a:p>
          <a:p>
            <a:pPr indent="288925"/>
            <a:r>
              <a:rPr lang="en-US" sz="2400" dirty="0" smtClean="0">
                <a:latin typeface="Georgia" pitchFamily="18" charset="0"/>
              </a:rPr>
              <a:t> have not yet </a:t>
            </a:r>
          </a:p>
          <a:p>
            <a:pPr indent="288925"/>
            <a:r>
              <a:rPr lang="en-US" sz="2400" dirty="0" smtClean="0">
                <a:latin typeface="Georgia" pitchFamily="18" charset="0"/>
              </a:rPr>
              <a:t> unified?</a:t>
            </a:r>
          </a:p>
          <a:p>
            <a:pPr indent="288925"/>
            <a:endParaRPr lang="en-US" sz="10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Predict the 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impact of 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nationalism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on all these</a:t>
            </a:r>
          </a:p>
          <a:p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territories.</a:t>
            </a:r>
          </a:p>
          <a:p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    </a:t>
            </a:r>
          </a:p>
          <a:p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eorgia" pitchFamily="18" charset="0"/>
              </a:rPr>
              <a:t>European Nationalism</a:t>
            </a:r>
            <a:r>
              <a:rPr lang="en-US" sz="5400" dirty="0" smtClean="0">
                <a:latin typeface="Georgia" pitchFamily="18" charset="0"/>
              </a:rPr>
              <a:t/>
            </a:r>
            <a:br>
              <a:rPr lang="en-US" sz="5400" dirty="0" smtClean="0">
                <a:latin typeface="Georgia" pitchFamily="18" charset="0"/>
              </a:rPr>
            </a:b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1848-1871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069848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Georgia" pitchFamily="18" charset="0"/>
              </a:rPr>
              <a:t>Rising Nationalism</a:t>
            </a:r>
            <a:r>
              <a:rPr lang="en-US" sz="4400" b="1" u="sng" dirty="0" smtClean="0">
                <a:latin typeface="Georgia" pitchFamily="18" charset="0"/>
              </a:rPr>
              <a:t/>
            </a:r>
            <a:br>
              <a:rPr lang="en-US" sz="4400" b="1" u="sng" dirty="0" smtClean="0">
                <a:latin typeface="Georgia" pitchFamily="18" charset="0"/>
              </a:rPr>
            </a:br>
            <a:r>
              <a:rPr lang="en-US" sz="4400" b="1" u="sng" dirty="0" smtClean="0">
                <a:latin typeface="Georgia" pitchFamily="18" charset="0"/>
              </a:rPr>
              <a:t>Force for Unity or Disunity?</a:t>
            </a:r>
            <a:endParaRPr lang="en-US" sz="4400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cap="small" dirty="0" smtClean="0"/>
              <a:t>Unity</a:t>
            </a:r>
            <a:endParaRPr lang="en-US" cap="smal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3200" cap="small" dirty="0" smtClean="0"/>
              <a:t>Disunity</a:t>
            </a:r>
            <a:endParaRPr lang="en-US" cap="smal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Led </a:t>
            </a:r>
            <a:r>
              <a:rPr lang="en-US" sz="2800" dirty="0" smtClean="0">
                <a:latin typeface="Georgia" pitchFamily="18" charset="0"/>
              </a:rPr>
              <a:t>to creation of new unified nation-states.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United and inspired large masses of people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Caused some long-established empires to split and crumble.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Used by leaders to whip up support for war and foreign conquest.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Three aging empires: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1) Austrian (Hapsburg)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	  2) Ottoman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	  3) Russian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All three included many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different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ethnic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groups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Ethnic unrest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weakened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all three empires.</a:t>
            </a:r>
          </a:p>
          <a:p>
            <a:pPr>
              <a:buNone/>
            </a:pPr>
            <a:endParaRPr lang="en-US" sz="51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391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Nationalism Shakes Aging Empires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19330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ustria HUng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694" y="2590800"/>
            <a:ext cx="4180306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 pitchFamily="18" charset="0"/>
              </a:rPr>
              <a:t>Empire included Hungarians,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Germans, Czechs, Slovaks,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Croats, Poles, Serbs, Slavs,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Italians.</a:t>
            </a: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Weakened by the competing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demands of all these different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ethnic groups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Breakup of Austrian (Hapsburg)Empire</a:t>
            </a:r>
            <a:endParaRPr lang="en-US" sz="3600" b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tro.temple.edu/%7Ebarbday/Europe66/resources/images/Habsburg%20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0648"/>
            <a:ext cx="8229600" cy="667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Revolutions Disrupt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Congress of Vienna succeeded in</a:t>
            </a:r>
            <a:r>
              <a:rPr lang="en-US" dirty="0" smtClean="0">
                <a:latin typeface="Georgia" pitchFamily="18" charset="0"/>
              </a:rPr>
              <a:t> preventing </a:t>
            </a:r>
            <a:r>
              <a:rPr lang="en-US" dirty="0" smtClean="0">
                <a:latin typeface="Georgia" pitchFamily="18" charset="0"/>
              </a:rPr>
              <a:t>wars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i="1" dirty="0" smtClean="0">
                <a:latin typeface="Georgia" pitchFamily="18" charset="0"/>
              </a:rPr>
              <a:t>between </a:t>
            </a:r>
            <a:r>
              <a:rPr lang="en-US" dirty="0" smtClean="0">
                <a:latin typeface="Georgia" pitchFamily="18" charset="0"/>
              </a:rPr>
              <a:t>states (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inter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state conflicts</a:t>
            </a:r>
            <a:r>
              <a:rPr lang="en-US" dirty="0" smtClean="0">
                <a:latin typeface="Georgia" pitchFamily="18" charset="0"/>
              </a:rPr>
              <a:t>) for the </a:t>
            </a:r>
            <a:r>
              <a:rPr lang="en-US" dirty="0" smtClean="0">
                <a:latin typeface="Georgia" pitchFamily="18" charset="0"/>
              </a:rPr>
              <a:t>next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half </a:t>
            </a:r>
            <a:r>
              <a:rPr lang="en-US" dirty="0" smtClean="0">
                <a:latin typeface="Georgia" pitchFamily="18" charset="0"/>
              </a:rPr>
              <a:t>century.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Many revolutions occurred</a:t>
            </a:r>
            <a:r>
              <a:rPr lang="en-US" dirty="0" smtClean="0">
                <a:latin typeface="Georgia" pitchFamily="18" charset="0"/>
              </a:rPr>
              <a:t> inside states</a:t>
            </a:r>
            <a:r>
              <a:rPr lang="en-US" dirty="0" smtClean="0">
                <a:latin typeface="Georgia" pitchFamily="18" charset="0"/>
              </a:rPr>
              <a:t>, (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intra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state conflicts</a:t>
            </a:r>
            <a:r>
              <a:rPr lang="en-US" dirty="0" smtClean="0">
                <a:latin typeface="Georgia" pitchFamily="18" charset="0"/>
              </a:rPr>
              <a:t>) however,</a:t>
            </a:r>
            <a:r>
              <a:rPr lang="en-US" dirty="0" smtClean="0">
                <a:latin typeface="Georgia" pitchFamily="18" charset="0"/>
              </a:rPr>
              <a:t> between </a:t>
            </a:r>
            <a:r>
              <a:rPr lang="en-US" dirty="0" smtClean="0">
                <a:latin typeface="Georgia" pitchFamily="18" charset="0"/>
              </a:rPr>
              <a:t>1815 and 1848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r>
              <a:rPr lang="en-US" dirty="0" smtClean="0">
                <a:latin typeface="Georgia" pitchFamily="18" charset="0"/>
              </a:rPr>
              <a:t>Liberals &amp; nationalists </a:t>
            </a:r>
            <a:r>
              <a:rPr lang="en-US" dirty="0" smtClean="0">
                <a:latin typeface="Georgia" pitchFamily="18" charset="0"/>
              </a:rPr>
              <a:t>openly</a:t>
            </a:r>
            <a:r>
              <a:rPr lang="en-US" dirty="0" smtClean="0">
                <a:latin typeface="Georgia" pitchFamily="18" charset="0"/>
              </a:rPr>
              <a:t> revolted </a:t>
            </a:r>
            <a:r>
              <a:rPr lang="en-US" dirty="0" smtClean="0">
                <a:latin typeface="Georgia" pitchFamily="18" charset="0"/>
              </a:rPr>
              <a:t>against</a:t>
            </a:r>
            <a:r>
              <a:rPr lang="en-US" dirty="0" smtClean="0">
                <a:latin typeface="Georgia" pitchFamily="18" charset="0"/>
              </a:rPr>
              <a:t> Conservative governments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 pitchFamily="18" charset="0"/>
              </a:rPr>
              <a:t>In compromise with non-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German Hungarians, 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Emperor </a:t>
            </a: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Franz Joseph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split Austrian empire in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half in 1866.</a:t>
            </a: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“Duel Monarchy” formed 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with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Austria and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Hungary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becoming separate and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equal states.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49694" cy="1252728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Division of Austrian (Hapsburg) Empire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6490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“Duel Monarchy” of Austria-Hungary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220"/>
            <a:ext cx="8229600" cy="43251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Separate constitutions and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separate parliaments.</a:t>
            </a:r>
          </a:p>
          <a:p>
            <a:pPr marL="118872" indent="0">
              <a:buNone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Same Hapsburg ruler would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be emperor of Austria and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king of Hungary.</a:t>
            </a:r>
          </a:p>
          <a:p>
            <a:pPr marL="118872" indent="0">
              <a:buNone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Common ministry for finance,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foreign affairs, and war.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026" name="Picture 2" descr="http://general-history.com/wp-content/uploads/2012/02/Franz-Joseph-when-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31237" y="1795247"/>
            <a:ext cx="3000917" cy="39830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8357" y="5784764"/>
            <a:ext cx="190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Franz Joseph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5342033" y="342414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31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ncp.edu/home/rwb/austro-hung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556" y="1709389"/>
            <a:ext cx="6428040" cy="486388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89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Austria-Hungary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6640" y="1709389"/>
            <a:ext cx="248736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eorgia" pitchFamily="18" charset="0"/>
              </a:rPr>
              <a:t>Austria-Hungary 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was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Permanently dismantled </a:t>
            </a:r>
            <a:r>
              <a:rPr lang="en-US" sz="2800" dirty="0">
                <a:latin typeface="Georgia" pitchFamily="18" charset="0"/>
              </a:rPr>
              <a:t>after</a:t>
            </a:r>
            <a:r>
              <a:rPr lang="en-US" sz="2800" dirty="0" smtClean="0">
                <a:latin typeface="Georgia" pitchFamily="18" charset="0"/>
              </a:rPr>
              <a:t> World War I</a:t>
            </a: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Comprised of Russians,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Ukrainians, Lithuanians,  Estonians,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Finns, Jews, Romanians,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Georgians, Latvians,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Armenians, and Turks.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Each had its own culture.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i="1" dirty="0" err="1" smtClean="0">
                <a:solidFill>
                  <a:srgbClr val="002060"/>
                </a:solidFill>
                <a:latin typeface="Georgia" pitchFamily="18" charset="0"/>
              </a:rPr>
              <a:t>Russification</a:t>
            </a:r>
            <a:r>
              <a:rPr lang="en-US" sz="2800" dirty="0" smtClean="0">
                <a:latin typeface="Georgia" pitchFamily="18" charset="0"/>
              </a:rPr>
              <a:t>– forcing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Russian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culture </a:t>
            </a:r>
            <a:r>
              <a:rPr lang="en-US" sz="2800" dirty="0" smtClean="0">
                <a:latin typeface="Georgia" pitchFamily="18" charset="0"/>
              </a:rPr>
              <a:t>all </a:t>
            </a:r>
            <a:r>
              <a:rPr lang="en-US" sz="2800" dirty="0" smtClean="0">
                <a:latin typeface="Georgia" pitchFamily="18" charset="0"/>
              </a:rPr>
              <a:t>ethnic </a:t>
            </a:r>
            <a:r>
              <a:rPr lang="en-US" sz="2800" dirty="0" smtClean="0">
                <a:latin typeface="Georgia" pitchFamily="18" charset="0"/>
              </a:rPr>
              <a:t>groups</a:t>
            </a:r>
          </a:p>
          <a:p>
            <a:pPr lvl="1"/>
            <a:r>
              <a:rPr lang="en-US" sz="2600" dirty="0" smtClean="0">
                <a:latin typeface="Georgia" pitchFamily="18" charset="0"/>
              </a:rPr>
              <a:t>– </a:t>
            </a:r>
            <a:r>
              <a:rPr lang="en-US" sz="2600" dirty="0" smtClean="0">
                <a:latin typeface="Georgia" pitchFamily="18" charset="0"/>
              </a:rPr>
              <a:t>strengthened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nationalist </a:t>
            </a:r>
            <a:r>
              <a:rPr lang="en-US" sz="2600" dirty="0" smtClean="0">
                <a:latin typeface="Georgia" pitchFamily="18" charset="0"/>
              </a:rPr>
              <a:t>feelings</a:t>
            </a:r>
            <a:r>
              <a:rPr lang="en-US" sz="2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Rising nationalism caused disunity and weakened the empire, which could not survive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World War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 </a:t>
            </a:r>
            <a:r>
              <a:rPr lang="en-US" sz="2800" dirty="0" smtClean="0">
                <a:latin typeface="Georgia" pitchFamily="18" charset="0"/>
              </a:rPr>
              <a:t>or </a:t>
            </a:r>
            <a:r>
              <a:rPr lang="en-US" sz="2800" dirty="0" smtClean="0">
                <a:latin typeface="Georgia" pitchFamily="18" charset="0"/>
              </a:rPr>
              <a:t>the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communist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revolution</a:t>
            </a:r>
            <a:r>
              <a:rPr lang="en-US" sz="2800" dirty="0" smtClean="0">
                <a:latin typeface="Georgia" pitchFamily="18" charset="0"/>
              </a:rPr>
              <a:t> 1917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391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The Russian Empire Crumbles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4" name="Content Placeholder 6" descr="Russian Emp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130" y="1905000"/>
            <a:ext cx="4532870" cy="209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ttoman empire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39518"/>
            <a:ext cx="8229600" cy="51918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2718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Decline of the Ottoman Empire </a:t>
            </a:r>
            <a:endParaRPr lang="en-US" sz="3600" b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The Ottomans (Turks) controlled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Greeks, Slavs, Arabs, Bulgarians,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and Armenians.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Granted</a:t>
            </a:r>
            <a:r>
              <a:rPr lang="en-US" sz="2800" dirty="0" smtClean="0">
                <a:latin typeface="Georgia" pitchFamily="18" charset="0"/>
              </a:rPr>
              <a:t> equal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citizenship </a:t>
            </a:r>
            <a:r>
              <a:rPr lang="en-US" sz="2800" dirty="0" smtClean="0">
                <a:latin typeface="Georgia" pitchFamily="18" charset="0"/>
              </a:rPr>
              <a:t>to </a:t>
            </a:r>
            <a:r>
              <a:rPr lang="en-US" sz="2800" dirty="0" smtClean="0">
                <a:latin typeface="Georgia" pitchFamily="18" charset="0"/>
              </a:rPr>
              <a:t>all people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under its rule.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r>
              <a:rPr lang="en-US" sz="2800" dirty="0" smtClean="0">
                <a:latin typeface="Georgia" pitchFamily="18" charset="0"/>
              </a:rPr>
              <a:t>This angered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conservative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Turks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  <a:latin typeface="Georgia" pitchFamily="18" charset="0"/>
              </a:rPr>
              <a:t>Massacred &amp; deported Armenians,</a:t>
            </a:r>
          </a:p>
          <a:p>
            <a:pPr lvl="2"/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in response to nationalism 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Disunity follows… empire broke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apart after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World War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The Ottoman Empire Weakens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52057" cy="17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The Unification of Italy</a:t>
            </a:r>
            <a:endParaRPr lang="en-US" sz="5400" b="1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1858-1870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944" y="977895"/>
            <a:ext cx="4430431" cy="146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944" y="2452838"/>
            <a:ext cx="4471426" cy="43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462381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Italian city-states unify and become Kingdom of Italy in 1871.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Italy formed from the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 territory of crumbling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empires.</a:t>
            </a: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Political instability and economic problems kept Italy a poor country. </a:t>
            </a:r>
          </a:p>
          <a:p>
            <a:pPr>
              <a:buNone/>
            </a:pPr>
            <a:endParaRPr lang="en-US" sz="1600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Italian Unification</a:t>
            </a:r>
            <a:endParaRPr lang="en-US" sz="3600" b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05" y="762000"/>
            <a:ext cx="833318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 smtClean="0"/>
              <a:t>The Unification of Germany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1865-1871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Three forces struggle for supremacy in Europe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2098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Radicals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Made up of: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Wealthy property owners, nobility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Middle class business leaders ,merchants. teachers, and lawyers.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Lower classes of the cities. Urban poor.</a:t>
                      </a:r>
                    </a:p>
                    <a:p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they wanted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ym typeface="Wingdings" pitchFamily="2" charset="2"/>
                        </a:rPr>
                        <a:t>To</a:t>
                      </a:r>
                      <a:r>
                        <a:rPr lang="en-US" b="0" baseline="0" dirty="0" smtClean="0">
                          <a:sym typeface="Wingdings" pitchFamily="2" charset="2"/>
                        </a:rPr>
                        <a:t> protect the      monarchies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r>
                        <a:rPr lang="en-US" b="0" dirty="0" smtClean="0">
                          <a:sym typeface="Wingdings" pitchFamily="2" charset="2"/>
                        </a:rPr>
                        <a:t>Give more power</a:t>
                      </a:r>
                      <a:r>
                        <a:rPr lang="en-US" b="0" baseline="0" dirty="0" smtClean="0">
                          <a:sym typeface="Wingdings" pitchFamily="2" charset="2"/>
                        </a:rPr>
                        <a:t> to elected parliaments</a:t>
                      </a:r>
                    </a:p>
                    <a:p>
                      <a:pPr>
                        <a:buFont typeface="Wingdings"/>
                        <a:buChar char="à"/>
                      </a:pPr>
                      <a:endParaRPr lang="en-US" b="0" baseline="0" dirty="0" smtClean="0">
                        <a:sym typeface="Wingdings" pitchFamily="2" charset="2"/>
                      </a:endParaRPr>
                    </a:p>
                    <a:p>
                      <a:pPr>
                        <a:buFont typeface="Wingdings"/>
                        <a:buNone/>
                      </a:pPr>
                      <a:r>
                        <a:rPr lang="en-US" b="0" baseline="0" dirty="0" smtClean="0">
                          <a:sym typeface="Wingdings" pitchFamily="2" charset="2"/>
                        </a:rPr>
                        <a:t>Only let landowners and the educated vote</a:t>
                      </a:r>
                      <a:endParaRPr lang="en-US" b="0" dirty="0" smtClean="0"/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itchFamily="2" charset="2"/>
                        </a:rPr>
                        <a:t>Extend</a:t>
                      </a:r>
                      <a:r>
                        <a:rPr lang="en-US" b="0" baseline="0" dirty="0" smtClean="0">
                          <a:sym typeface="Wingdings" pitchFamily="2" charset="2"/>
                        </a:rPr>
                        <a:t> democracy to the people – all the people</a:t>
                      </a:r>
                      <a:endParaRPr lang="en-US" b="0" dirty="0" smtClean="0"/>
                    </a:p>
                    <a:p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257799"/>
            <a:ext cx="8534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</a:rPr>
              <a:t>While these 3 fought a 4th grew: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Growing Nationalism blurred the lines between these political beliefs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Called for loyalty to the nation, not a single ruler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When a nation also has it’s on government it becomes a “nation-state” 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German Confederation, 1815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1026" name="Picture 2" descr="http://i431.photobucket.com/albums/qq37/phtobucketbreaks/map_europe_1815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705600" cy="51850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91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8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667" b="0" dirty="0" smtClean="0">
                <a:solidFill>
                  <a:srgbClr val="000000"/>
                </a:solidFill>
                <a:latin typeface="Georgia" pitchFamily="18" charset="0"/>
              </a:rPr>
              <a:t>The German Confederation</a:t>
            </a:r>
            <a:r>
              <a:rPr lang="en-US" sz="3600" b="0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3600" b="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Georgia" pitchFamily="18" charset="0"/>
              </a:rPr>
              <a:t>Great Power Rivalry</a:t>
            </a:r>
            <a:endParaRPr lang="en-US" sz="3600" b="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560" y="1905000"/>
            <a:ext cx="8408020" cy="495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Prussia and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Austria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were </a:t>
            </a:r>
            <a:r>
              <a:rPr lang="en-US" dirty="0" smtClean="0">
                <a:latin typeface="Georgia" pitchFamily="18" charset="0"/>
              </a:rPr>
              <a:t>the </a:t>
            </a:r>
            <a:r>
              <a:rPr lang="en-US" dirty="0" smtClean="0">
                <a:latin typeface="Georgia" pitchFamily="18" charset="0"/>
              </a:rPr>
              <a:t>dominant 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members </a:t>
            </a:r>
            <a:r>
              <a:rPr lang="en-US" dirty="0" smtClean="0">
                <a:latin typeface="Georgia" pitchFamily="18" charset="0"/>
              </a:rPr>
              <a:t>of </a:t>
            </a:r>
            <a:r>
              <a:rPr lang="en-US" dirty="0" smtClean="0">
                <a:latin typeface="Georgia" pitchFamily="18" charset="0"/>
              </a:rPr>
              <a:t>German </a:t>
            </a:r>
            <a:r>
              <a:rPr lang="en-US" dirty="0" smtClean="0">
                <a:latin typeface="Georgia" pitchFamily="18" charset="0"/>
              </a:rPr>
              <a:t>Confederation. 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Power </a:t>
            </a:r>
            <a:r>
              <a:rPr lang="en-US" dirty="0" smtClean="0">
                <a:latin typeface="Georgia" pitchFamily="18" charset="0"/>
              </a:rPr>
              <a:t>struggle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between</a:t>
            </a:r>
            <a:endParaRPr lang="en-US" dirty="0" smtClean="0">
              <a:latin typeface="Georgia" pitchFamily="18" charset="0"/>
            </a:endParaRPr>
          </a:p>
          <a:p>
            <a:pPr marL="118872" indent="0">
              <a:buNone/>
            </a:pP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   Prussia and </a:t>
            </a:r>
            <a:r>
              <a:rPr lang="en-US" dirty="0" smtClean="0">
                <a:latin typeface="Georgia" pitchFamily="18" charset="0"/>
              </a:rPr>
              <a:t>Austria </a:t>
            </a:r>
            <a:r>
              <a:rPr lang="en-US" dirty="0" smtClean="0">
                <a:latin typeface="Georgia" pitchFamily="18" charset="0"/>
              </a:rPr>
              <a:t>for control of </a:t>
            </a:r>
          </a:p>
          <a:p>
            <a:pPr marL="118872" indent="0">
              <a:buNone/>
            </a:pP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   German states.</a:t>
            </a: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9" name="Picture 2" descr="http://www.worldology.com/Europe/images/napoleonic_german_con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9792" y="2286000"/>
            <a:ext cx="4524208" cy="4572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Prussia’s Strengths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4582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Mainly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German </a:t>
            </a:r>
            <a:r>
              <a:rPr lang="en-US" sz="2400" dirty="0" smtClean="0">
                <a:latin typeface="Georgia" pitchFamily="18" charset="0"/>
              </a:rPr>
              <a:t>population 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---- not divided by different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ethnic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groups</a:t>
            </a:r>
            <a:endParaRPr lang="en-US" sz="2400" dirty="0" smtClean="0">
              <a:latin typeface="Georgia" pitchFamily="18" charset="0"/>
            </a:endParaRPr>
          </a:p>
          <a:p>
            <a:endParaRPr lang="en-US" sz="1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Result: Nationalism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Georgia" pitchFamily="18" charset="0"/>
              </a:rPr>
              <a:t>unified</a:t>
            </a:r>
            <a:endParaRPr lang="en-US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Prussia.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Most powerful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army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central Europe.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Army controlled by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Junkers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----  conservative and wealthy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landowners who supported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a strong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monarchy</a:t>
            </a:r>
            <a:r>
              <a:rPr lang="en-US" sz="2400" dirty="0" smtClean="0">
                <a:latin typeface="Georgia" pitchFamily="18" charset="0"/>
              </a:rPr>
              <a:t>.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1026" name="Picture 2" descr="http://warandgame.files.wordpress.com/2007/12/prussi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799"/>
            <a:ext cx="3762375" cy="443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006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Otto von Bismarck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5806"/>
            <a:ext cx="8229600" cy="48987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When liberal Parliament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challenged his authority,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King Wilhelm I appointed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b="1" dirty="0" smtClean="0">
                <a:latin typeface="Georgia" pitchFamily="18" charset="0"/>
              </a:rPr>
              <a:t>Otto von Bismarck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( a Junker) as Prussia’s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Prime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Minister </a:t>
            </a:r>
            <a:r>
              <a:rPr lang="en-US" sz="2800" dirty="0" smtClean="0">
                <a:latin typeface="Georgia" pitchFamily="18" charset="0"/>
              </a:rPr>
              <a:t>in </a:t>
            </a:r>
            <a:r>
              <a:rPr lang="en-US" sz="2800" dirty="0" smtClean="0">
                <a:latin typeface="Georgia" pitchFamily="18" charset="0"/>
              </a:rPr>
              <a:t>1862.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Bismarck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remembered for</a:t>
            </a:r>
          </a:p>
          <a:p>
            <a:pPr marL="118872" indent="0">
              <a:buNone/>
            </a:pP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  </a:t>
            </a:r>
            <a:r>
              <a:rPr lang="en-US" sz="2800" dirty="0" smtClean="0">
                <a:latin typeface="Georgia" pitchFamily="18" charset="0"/>
              </a:rPr>
              <a:t>his foreign policy driven</a:t>
            </a:r>
          </a:p>
          <a:p>
            <a:pPr marL="118872" indent="0">
              <a:buNone/>
            </a:pPr>
            <a:r>
              <a:rPr lang="en-US" sz="2800" b="1" dirty="0" smtClean="0">
                <a:latin typeface="Georgia" pitchFamily="18" charset="0"/>
              </a:rPr>
              <a:t>    </a:t>
            </a:r>
            <a:r>
              <a:rPr lang="en-US" sz="2800" dirty="0" smtClean="0">
                <a:latin typeface="Georgia" pitchFamily="18" charset="0"/>
              </a:rPr>
              <a:t>by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realpolitik</a:t>
            </a:r>
            <a:r>
              <a:rPr lang="en-US" sz="2800" dirty="0" smtClean="0">
                <a:latin typeface="Georgia" pitchFamily="18" charset="0"/>
              </a:rPr>
              <a:t>.</a:t>
            </a:r>
            <a:r>
              <a:rPr lang="en-US" sz="2800" dirty="0" smtClean="0">
                <a:latin typeface="Georgia" pitchFamily="18" charset="0"/>
              </a:rPr>
              <a:t>”</a:t>
            </a:r>
          </a:p>
          <a:p>
            <a:pPr>
              <a:buNone/>
            </a:pPr>
            <a:endParaRPr lang="en-US" sz="2800" b="1" dirty="0" smtClean="0">
              <a:latin typeface="Georgi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0790" y="5964557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Otto von Bismarck</a:t>
            </a:r>
            <a:endParaRPr lang="en-US" sz="2000" b="1" dirty="0">
              <a:latin typeface="Georgia" pitchFamily="18" charset="0"/>
            </a:endParaRPr>
          </a:p>
        </p:txBody>
      </p:sp>
      <p:pic>
        <p:nvPicPr>
          <p:cNvPr id="2050" name="Picture 2" descr="http://www.wwnorton.com/college/english/nael/images/20thc/Bis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5806"/>
            <a:ext cx="3143250" cy="41910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77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Realpolitik (Realism)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85000" lnSpcReduction="20000"/>
          </a:bodyPr>
          <a:lstStyle/>
          <a:p>
            <a:pPr marL="457200" indent="-338138"/>
            <a:r>
              <a:rPr lang="en-US" sz="2800" dirty="0" smtClean="0">
                <a:latin typeface="Georgia" pitchFamily="18" charset="0"/>
              </a:rPr>
              <a:t>Tough “power politics.”</a:t>
            </a:r>
          </a:p>
          <a:p>
            <a:pPr marL="457200" indent="-338138">
              <a:buNone/>
            </a:pPr>
            <a:r>
              <a:rPr lang="en-US" sz="2800" dirty="0" smtClean="0">
                <a:latin typeface="Georgia" pitchFamily="18" charset="0"/>
              </a:rPr>
              <a:t>    Focuses on relations</a:t>
            </a:r>
          </a:p>
          <a:p>
            <a:pPr marL="457200" indent="-338138">
              <a:buNone/>
            </a:pPr>
            <a:r>
              <a:rPr lang="en-US" sz="2800" dirty="0" smtClean="0">
                <a:latin typeface="Georgia" pitchFamily="18" charset="0"/>
              </a:rPr>
              <a:t>	between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great powers</a:t>
            </a:r>
            <a:endParaRPr lang="en-US" dirty="0" smtClean="0">
              <a:solidFill>
                <a:srgbClr val="002060"/>
              </a:solidFill>
            </a:endParaRPr>
          </a:p>
          <a:p>
            <a:pPr marL="457200" indent="-338138">
              <a:buNone/>
            </a:pP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endParaRPr lang="en-US" sz="14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Stresses importance of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nation’s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interests </a:t>
            </a:r>
            <a:r>
              <a:rPr lang="en-US" sz="2800" dirty="0" smtClean="0">
                <a:latin typeface="Georgia" pitchFamily="18" charset="0"/>
              </a:rPr>
              <a:t>over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it’s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ideals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Means doing whatever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is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necessary </a:t>
            </a:r>
            <a:r>
              <a:rPr lang="en-US" sz="2800" dirty="0" smtClean="0">
                <a:latin typeface="Georgia" pitchFamily="18" charset="0"/>
              </a:rPr>
              <a:t>to </a:t>
            </a:r>
            <a:r>
              <a:rPr lang="en-US" sz="2800" dirty="0" smtClean="0">
                <a:latin typeface="Georgia" pitchFamily="18" charset="0"/>
              </a:rPr>
              <a:t>achieve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one’s goals, not what is</a:t>
            </a:r>
          </a:p>
          <a:p>
            <a:pPr marL="118872" indent="0">
              <a:buNone/>
            </a:pPr>
            <a:r>
              <a:rPr lang="en-US" sz="2800" dirty="0" smtClean="0">
                <a:latin typeface="Georgia" pitchFamily="18" charset="0"/>
              </a:rPr>
              <a:t>  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moral or right</a:t>
            </a:r>
            <a:endParaRPr lang="en-US" dirty="0" smtClean="0">
              <a:solidFill>
                <a:srgbClr val="002060"/>
              </a:solidFill>
            </a:endParaRPr>
          </a:p>
          <a:p>
            <a:pPr marL="118872" indent="0">
              <a:buNone/>
            </a:pP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</p:txBody>
      </p:sp>
      <p:pic>
        <p:nvPicPr>
          <p:cNvPr id="3074" name="Picture 2" descr="http://images4.wikia.nocookie.net/__cb20100701221820/uncyclopedia/images/thumb/9/96/Realpolitik.png/300px-Realpoli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39371" y="1897052"/>
            <a:ext cx="3524495" cy="441736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33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“Blood and Iron”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Georgia" pitchFamily="18" charset="0"/>
              </a:rPr>
              <a:t>Bismarck declared he would rule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without consent of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parliament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First speech: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i="1" dirty="0" smtClean="0">
                <a:latin typeface="Georgia" pitchFamily="18" charset="0"/>
              </a:rPr>
              <a:t>“The great questions of the day</a:t>
            </a:r>
          </a:p>
          <a:p>
            <a:pPr>
              <a:buNone/>
            </a:pPr>
            <a:r>
              <a:rPr lang="en-US" sz="2800" i="1" dirty="0" smtClean="0">
                <a:latin typeface="Georgia" pitchFamily="18" charset="0"/>
              </a:rPr>
              <a:t>	will not be settled by speeches or</a:t>
            </a:r>
          </a:p>
          <a:p>
            <a:pPr>
              <a:buNone/>
            </a:pPr>
            <a:r>
              <a:rPr lang="en-US" sz="2800" i="1" dirty="0" smtClean="0">
                <a:latin typeface="Georgia" pitchFamily="18" charset="0"/>
              </a:rPr>
              <a:t>	majority decisions --  but by</a:t>
            </a:r>
          </a:p>
          <a:p>
            <a:pPr>
              <a:buNone/>
            </a:pPr>
            <a:r>
              <a:rPr lang="en-US" sz="2800" i="1" dirty="0" smtClean="0"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blood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iron”</a:t>
            </a:r>
            <a:endParaRPr lang="en-US" sz="2800" i="1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Earns  the nickname, the </a:t>
            </a: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“Iron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    Chancellor.”</a:t>
            </a:r>
          </a:p>
          <a:p>
            <a:pPr>
              <a:buNone/>
            </a:pPr>
            <a:r>
              <a:rPr lang="en-US" sz="2800" i="1" dirty="0" smtClean="0">
                <a:latin typeface="Georgia" pitchFamily="18" charset="0"/>
              </a:rPr>
              <a:t>	</a:t>
            </a:r>
            <a:endParaRPr lang="en-US" sz="2800" i="1" dirty="0">
              <a:latin typeface="Georgia" pitchFamily="18" charset="0"/>
            </a:endParaRPr>
          </a:p>
        </p:txBody>
      </p:sp>
      <p:pic>
        <p:nvPicPr>
          <p:cNvPr id="62466" name="Picture 2" descr="http://2.bp.blogspot.com/_md61S_gChL0/SX-l5Ju0MxI/AAAAAAAAANw/ex9KAnRSxOk/s400/bloodandi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971" y="1600200"/>
            <a:ext cx="2514600" cy="448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8575725" cy="1252728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Bismarck Expands Prussia Through War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4864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Bismarck went to war with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what countries to expand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Prussia’s influence and its</a:t>
            </a:r>
          </a:p>
          <a:p>
            <a:pPr marL="118872" indent="0">
              <a:buNone/>
            </a:pPr>
            <a:r>
              <a:rPr lang="en-US" sz="2800" dirty="0" smtClean="0">
                <a:latin typeface="Georgia" pitchFamily="18" charset="0"/>
              </a:rPr>
              <a:t>    control over German </a:t>
            </a: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territories? </a:t>
            </a:r>
          </a:p>
          <a:p>
            <a:pPr marL="118872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438150" indent="306388"/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Denmark in 1864</a:t>
            </a:r>
          </a:p>
          <a:p>
            <a:pPr marL="438150" indent="306388"/>
            <a:endParaRPr lang="en-US" sz="2800" dirty="0">
              <a:solidFill>
                <a:srgbClr val="002060"/>
              </a:solidFill>
              <a:latin typeface="Georgia" pitchFamily="18" charset="0"/>
            </a:endParaRPr>
          </a:p>
          <a:p>
            <a:pPr marL="438150" indent="306388"/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Austria in 1866</a:t>
            </a:r>
          </a:p>
          <a:p>
            <a:pPr marL="438150" indent="306388"/>
            <a:endParaRPr lang="en-US" sz="2800" dirty="0">
              <a:solidFill>
                <a:srgbClr val="002060"/>
              </a:solidFill>
              <a:latin typeface="Georgia" pitchFamily="18" charset="0"/>
            </a:endParaRPr>
          </a:p>
          <a:p>
            <a:pPr marL="438150" indent="306388"/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France </a:t>
            </a:r>
            <a:r>
              <a:rPr lang="en-US" sz="2800" smtClean="0">
                <a:solidFill>
                  <a:srgbClr val="002060"/>
                </a:solidFill>
                <a:latin typeface="Georgia" pitchFamily="18" charset="0"/>
              </a:rPr>
              <a:t>in 1867</a:t>
            </a:r>
            <a:endParaRPr lang="en-US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 lvl="1">
              <a:buNone/>
            </a:pPr>
            <a:endParaRPr lang="en-US" b="1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http://www.spartacus.schoolnet.co.uk/WarF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6142"/>
            <a:ext cx="3495675" cy="460654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457200"/>
            <a:ext cx="8817428" cy="1066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1864</a:t>
            </a:r>
            <a:r>
              <a:rPr lang="en-US" sz="3600" b="1" dirty="0" smtClean="0">
                <a:latin typeface="Georgia" pitchFamily="18" charset="0"/>
              </a:rPr>
              <a:t/>
            </a:r>
            <a:br>
              <a:rPr lang="en-US" sz="3600" b="1" dirty="0" smtClean="0">
                <a:latin typeface="Georgia" pitchFamily="18" charset="0"/>
              </a:rPr>
            </a:br>
            <a:r>
              <a:rPr lang="en-US" sz="3600" b="1" dirty="0" smtClean="0">
                <a:latin typeface="Georgia" pitchFamily="18" charset="0"/>
              </a:rPr>
              <a:t>Prussia Attacks  and Defeats Denmark, 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1026" name="Picture 2" descr="map showing German states of Schleswig, Holstein, Hannover, and Hesse - Cassell, annexed by Prussia, 1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10948"/>
            <a:ext cx="4826000" cy="40570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72" y="1524000"/>
            <a:ext cx="3407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eorgia" pitchFamily="18" charset="0"/>
              </a:rPr>
              <a:t>In 1863, the King of Denmark declared Schleswig and Holstein to be a part of Denmark</a:t>
            </a:r>
            <a:r>
              <a:rPr lang="en-GB" sz="2800" dirty="0" smtClean="0">
                <a:latin typeface="Georgia" pitchFamily="18" charset="0"/>
              </a:rPr>
              <a:t>.</a:t>
            </a:r>
          </a:p>
          <a:p>
            <a:endParaRPr lang="en-GB" sz="2800" dirty="0">
              <a:latin typeface="Georgia" pitchFamily="18" charset="0"/>
            </a:endParaRPr>
          </a:p>
          <a:p>
            <a:r>
              <a:rPr lang="en-GB" sz="2800" dirty="0">
                <a:latin typeface="Georgia" pitchFamily="18" charset="0"/>
              </a:rPr>
              <a:t>In 1864, Prussia and Austria teamed up and declared war on Denmark. They won easily. </a:t>
            </a:r>
            <a:endParaRPr lang="en-GB" sz="2800" dirty="0" smtClean="0">
              <a:latin typeface="Georgia" pitchFamily="18" charset="0"/>
            </a:endParaRPr>
          </a:p>
          <a:p>
            <a:endParaRPr lang="en-GB" sz="1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82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Austro-Prussian (or Seven Weeks) War</a:t>
            </a:r>
            <a:br>
              <a:rPr lang="en-US" sz="3600" b="0" dirty="0" smtClean="0">
                <a:latin typeface="Georgia" pitchFamily="18" charset="0"/>
              </a:rPr>
            </a:br>
            <a:r>
              <a:rPr lang="en-US" sz="3600" b="0" dirty="0" smtClean="0">
                <a:latin typeface="Georgia" pitchFamily="18" charset="0"/>
              </a:rPr>
              <a:t>1866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Georgia" pitchFamily="18" charset="0"/>
              </a:rPr>
              <a:t>Resulted from rivalry between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Austria and Prussia to be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 dominant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German </a:t>
            </a:r>
            <a:r>
              <a:rPr lang="en-US" sz="2800" dirty="0" smtClean="0">
                <a:latin typeface="Georgia" pitchFamily="18" charset="0"/>
              </a:rPr>
              <a:t>state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Each had German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allies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Brief war won by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Prussia</a:t>
            </a:r>
            <a:endParaRPr lang="en-US" sz="2800" dirty="0" smtClean="0">
              <a:latin typeface="Georgia" pitchFamily="18" charset="0"/>
            </a:endParaRPr>
          </a:p>
          <a:p>
            <a:pPr marL="118872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and  its ally,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Italy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Marks shift in power among  	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German states away from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Austria </a:t>
            </a:r>
            <a:r>
              <a:rPr lang="en-US" sz="2800" dirty="0" smtClean="0">
                <a:latin typeface="Georgia" pitchFamily="18" charset="0"/>
              </a:rPr>
              <a:t>and </a:t>
            </a:r>
            <a:r>
              <a:rPr lang="en-US" sz="2800" dirty="0" smtClean="0">
                <a:latin typeface="Georgia" pitchFamily="18" charset="0"/>
              </a:rPr>
              <a:t>towards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Prussia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 marL="117475" indent="0">
              <a:tabLst>
                <a:tab pos="465138" algn="l"/>
              </a:tabLst>
            </a:pPr>
            <a:endParaRPr lang="en-US" sz="2800" dirty="0">
              <a:latin typeface="Georgia" pitchFamily="18" charset="0"/>
            </a:endParaRPr>
          </a:p>
          <a:p>
            <a:pPr marL="574675" indent="-457200">
              <a:tabLst>
                <a:tab pos="465138" algn="l"/>
              </a:tabLst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12290" name="Picture 2" descr="http://www.flamesofwar.com/Portals/0/all_images/WargamesIllustrated/ArticlePics/Reviews/1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7662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home.versatel.nl/gerardvonhebel/germany186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496" y="3450372"/>
            <a:ext cx="4776504" cy="34076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Austro-Prussian War</a:t>
            </a:r>
            <a:br>
              <a:rPr lang="en-US" sz="3600" b="0" dirty="0" smtClean="0">
                <a:latin typeface="Georgia" pitchFamily="18" charset="0"/>
              </a:rPr>
            </a:b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Autofit/>
          </a:bodyPr>
          <a:lstStyle/>
          <a:p>
            <a:pPr marL="517525" indent="-400050">
              <a:tabLst>
                <a:tab pos="465138" algn="l"/>
              </a:tabLst>
            </a:pPr>
            <a:r>
              <a:rPr lang="en-US" sz="2800" dirty="0" smtClean="0">
                <a:latin typeface="Georgia" pitchFamily="18" charset="0"/>
              </a:rPr>
              <a:t>Ended German </a:t>
            </a:r>
          </a:p>
          <a:p>
            <a:pPr marL="517525" indent="-400050">
              <a:buNone/>
              <a:tabLst>
                <a:tab pos="465138" algn="l"/>
              </a:tabLst>
            </a:pPr>
            <a:r>
              <a:rPr lang="en-US" sz="2800" dirty="0" smtClean="0">
                <a:latin typeface="Georgia" pitchFamily="18" charset="0"/>
              </a:rPr>
              <a:t>     confederation.</a:t>
            </a:r>
          </a:p>
          <a:p>
            <a:pPr marL="517525" indent="-400050">
              <a:buNone/>
              <a:tabLst>
                <a:tab pos="465138" algn="l"/>
              </a:tabLst>
            </a:pPr>
            <a:endParaRPr lang="en-US" sz="1400" dirty="0" smtClean="0">
              <a:latin typeface="Georgia" pitchFamily="18" charset="0"/>
            </a:endParaRPr>
          </a:p>
          <a:p>
            <a:pPr marL="517525" indent="-400050"/>
            <a:r>
              <a:rPr lang="en-US" sz="2800" dirty="0" smtClean="0">
                <a:latin typeface="Georgia" pitchFamily="18" charset="0"/>
              </a:rPr>
              <a:t>New </a:t>
            </a:r>
            <a:r>
              <a:rPr lang="en-US" sz="2800" i="1" dirty="0" smtClean="0">
                <a:latin typeface="Georgia" pitchFamily="18" charset="0"/>
              </a:rPr>
              <a:t>Northern</a:t>
            </a:r>
            <a:r>
              <a:rPr lang="en-US" sz="2800" dirty="0" smtClean="0">
                <a:latin typeface="Georgia" pitchFamily="18" charset="0"/>
              </a:rPr>
              <a:t> German Confederation</a:t>
            </a:r>
          </a:p>
          <a:p>
            <a:pPr marL="810133" lvl="1" indent="-400050"/>
            <a:r>
              <a:rPr lang="en-US" sz="2600" dirty="0" smtClean="0">
                <a:latin typeface="Georgia" pitchFamily="18" charset="0"/>
              </a:rPr>
              <a:t>Established </a:t>
            </a:r>
            <a:r>
              <a:rPr lang="en-US" sz="2800" dirty="0" smtClean="0">
                <a:latin typeface="Georgia" pitchFamily="18" charset="0"/>
              </a:rPr>
              <a:t>which excluded</a:t>
            </a:r>
          </a:p>
          <a:p>
            <a:pPr marL="574675" indent="-457200">
              <a:buNone/>
              <a:tabLst>
                <a:tab pos="465138" algn="l"/>
              </a:tabLst>
            </a:pPr>
            <a:r>
              <a:rPr lang="en-US" sz="2800" dirty="0" smtClean="0">
                <a:latin typeface="Georgia" pitchFamily="18" charset="0"/>
              </a:rPr>
              <a:t>	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southern German </a:t>
            </a:r>
            <a:endParaRPr lang="en-US" sz="2800" dirty="0" smtClean="0">
              <a:latin typeface="Georgia" pitchFamily="18" charset="0"/>
            </a:endParaRPr>
          </a:p>
          <a:p>
            <a:pPr marL="117475" indent="0">
              <a:buNone/>
              <a:tabLst>
                <a:tab pos="465138" algn="l"/>
                <a:tab pos="3146425" algn="l"/>
              </a:tabLst>
            </a:pPr>
            <a:r>
              <a:rPr lang="en-US" sz="2800" dirty="0" smtClean="0">
                <a:latin typeface="Georgia" pitchFamily="18" charset="0"/>
              </a:rPr>
              <a:t>   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states </a:t>
            </a:r>
            <a:r>
              <a:rPr lang="en-US" sz="2800" dirty="0" smtClean="0">
                <a:latin typeface="Georgia" pitchFamily="18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Austria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pPr marL="117475" indent="0">
              <a:buNone/>
              <a:tabLst>
                <a:tab pos="465138" algn="l"/>
                <a:tab pos="3146425" algn="l"/>
              </a:tabLst>
            </a:pPr>
            <a:r>
              <a:rPr lang="en-US" sz="2800" dirty="0" smtClean="0">
                <a:latin typeface="Georgia" pitchFamily="18" charset="0"/>
              </a:rPr>
              <a:t>  </a:t>
            </a:r>
            <a:endParaRPr lang="en-US" sz="1000" dirty="0" smtClean="0">
              <a:latin typeface="Georgia" pitchFamily="18" charset="0"/>
            </a:endParaRPr>
          </a:p>
          <a:p>
            <a:pPr marL="117475" indent="0">
              <a:tabLst>
                <a:tab pos="465138" algn="l"/>
                <a:tab pos="3146425" algn="l"/>
              </a:tabLst>
            </a:pPr>
            <a:r>
              <a:rPr lang="en-US" sz="2800" dirty="0" smtClean="0">
                <a:latin typeface="Georgia" pitchFamily="18" charset="0"/>
              </a:rPr>
              <a:t>    Isolated Austria.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Revolution in the Balkans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724400" cy="5098987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chemeClr val="accent1"/>
              </a:buClr>
            </a:pPr>
            <a:r>
              <a:rPr lang="en-US" sz="2800" dirty="0" smtClean="0">
                <a:latin typeface="Georgia" pitchFamily="18" charset="0"/>
              </a:rPr>
              <a:t>Balkans controlled by</a:t>
            </a:r>
          </a:p>
          <a:p>
            <a:pPr lvl="1">
              <a:buClr>
                <a:schemeClr val="accent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   </a:t>
            </a:r>
            <a:r>
              <a:rPr lang="en-US" sz="2800" dirty="0" smtClean="0">
                <a:latin typeface="Georgia" pitchFamily="18" charset="0"/>
              </a:rPr>
              <a:t> Ottoman Empire (Turks).</a:t>
            </a:r>
          </a:p>
          <a:p>
            <a:pPr lvl="1">
              <a:buClr>
                <a:schemeClr val="accent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		</a:t>
            </a:r>
            <a:r>
              <a:rPr lang="en-US" sz="2118" dirty="0" smtClean="0">
                <a:latin typeface="Georgia" pitchFamily="18" charset="0"/>
              </a:rPr>
              <a:t>(present day Greece, Albania, Bulgaria &amp; Turkey)</a:t>
            </a:r>
            <a:endParaRPr lang="en-US" sz="2800" dirty="0" smtClean="0">
              <a:latin typeface="Georgia" pitchFamily="18" charset="0"/>
            </a:endParaRPr>
          </a:p>
          <a:p>
            <a:pPr lvl="1">
              <a:buClr>
                <a:schemeClr val="accent1"/>
              </a:buClr>
              <a:buNone/>
            </a:pPr>
            <a:endParaRPr lang="en-US" sz="1200" dirty="0" smtClean="0">
              <a:latin typeface="Georgia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latin typeface="Georgia" pitchFamily="18" charset="0"/>
              </a:rPr>
              <a:t> Greeks revolted </a:t>
            </a:r>
            <a:r>
              <a:rPr lang="en-US" sz="2800" dirty="0" smtClean="0">
                <a:latin typeface="Georgia" pitchFamily="18" charset="0"/>
              </a:rPr>
              <a:t>against Ottomans in 1821.</a:t>
            </a:r>
          </a:p>
          <a:p>
            <a:pPr lvl="1">
              <a:buClr>
                <a:schemeClr val="accent1"/>
              </a:buClr>
              <a:buNone/>
            </a:pPr>
            <a:endParaRPr lang="en-US" sz="1200" dirty="0" smtClean="0">
              <a:latin typeface="Georgia" pitchFamily="18" charset="0"/>
            </a:endParaRPr>
          </a:p>
          <a:p>
            <a:pPr marL="739775" lvl="2" indent="-2746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11" dirty="0" smtClean="0">
                <a:solidFill>
                  <a:schemeClr val="accent2"/>
                </a:solidFill>
                <a:latin typeface="Georgia" pitchFamily="18" charset="0"/>
              </a:rPr>
              <a:t>Greeks gained support around the world &amp; gained independence with help </a:t>
            </a:r>
          </a:p>
          <a:p>
            <a:pPr marL="995807" lvl="3" indent="-274638">
              <a:buFont typeface="Wingdings" pitchFamily="2" charset="2"/>
              <a:buChar char="§"/>
            </a:pPr>
            <a:r>
              <a:rPr lang="en-US" sz="2811" dirty="0" smtClean="0">
                <a:solidFill>
                  <a:schemeClr val="accent2"/>
                </a:solidFill>
                <a:latin typeface="Georgia" pitchFamily="18" charset="0"/>
              </a:rPr>
              <a:t>from British, French Russians</a:t>
            </a:r>
          </a:p>
          <a:p>
            <a:pPr marL="739775" lvl="2" indent="-274638">
              <a:buClr>
                <a:schemeClr val="accent1"/>
              </a:buClr>
              <a:buNone/>
            </a:pPr>
            <a:r>
              <a:rPr lang="en-US" sz="2800" dirty="0" smtClean="0">
                <a:latin typeface="Georgia" pitchFamily="18" charset="0"/>
              </a:rPr>
              <a:t>   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648200" cy="50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Franco-Prussian War, 1867-1871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Southern German states were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________ and resisted control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by _________Prussia.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1867: Bismarck incited _____to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declare war on Prussia in order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to unite southern German states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behind him.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Outcome of Franco-Prussian War?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Prussia defeated France and all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	German states accepted Prussia’s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>	leadership.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361" y="2094039"/>
            <a:ext cx="1401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Georgia" pitchFamily="18" charset="0"/>
              </a:rPr>
              <a:t>Catholic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475039"/>
            <a:ext cx="17219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Georgia" pitchFamily="18" charset="0"/>
              </a:rPr>
              <a:t>Protestant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200400"/>
            <a:ext cx="1199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Georgia" pitchFamily="18" charset="0"/>
              </a:rPr>
              <a:t>France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28800"/>
            <a:ext cx="287130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905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ncp.edu/home/rwb/napoleon3_bismar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486"/>
            <a:ext cx="7101471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89" y="5652450"/>
            <a:ext cx="7351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Napoleon III of France, captured by the Prussian army </a:t>
            </a:r>
          </a:p>
          <a:p>
            <a:r>
              <a:rPr lang="en-US" sz="2400" b="1" dirty="0" smtClean="0"/>
              <a:t>during the Franco-Prussian War, with Bismarck.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42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The New German Empire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Georgia" pitchFamily="18" charset="0"/>
              </a:rPr>
              <a:t>After Prussian victory over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France, King Wilhelm I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crowned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kaiser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(</a:t>
            </a:r>
            <a:r>
              <a:rPr lang="en-US" sz="2800" dirty="0" smtClean="0">
                <a:latin typeface="Georgia" pitchFamily="18" charset="0"/>
              </a:rPr>
              <a:t>emperor).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New German empire called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“Second Reich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”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1400" b="1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Bismarck had won Prussian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dominance over Germany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and Europe just as he had 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promised to do – through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“blood and iron”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66562" name="Picture 2" descr="http://www.howsaboutabeer.com/images/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162" y="1828800"/>
            <a:ext cx="290798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erman unif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73576" cy="6829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43000"/>
            <a:ext cx="1371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Annexed after  Seven Weeks War of 1866.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13716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States that agreed to formation of a Second German Empire after the Franco-Prussian War of 1870-1871.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2209800"/>
            <a:ext cx="16764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95400" y="5029200"/>
            <a:ext cx="1828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latin typeface="Georgia" pitchFamily="18" charset="0"/>
              </a:rPr>
              <a:t>Proclamation of the German Empire (1871)</a:t>
            </a:r>
            <a:endParaRPr lang="en-US" sz="3600" b="0" dirty="0">
              <a:latin typeface="Georgia" pitchFamily="18" charset="0"/>
            </a:endParaRPr>
          </a:p>
        </p:txBody>
      </p:sp>
      <p:pic>
        <p:nvPicPr>
          <p:cNvPr id="5122" name="Picture 2" descr="http://www.uncp.edu/home/rwb/german_empire_proclam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397"/>
            <a:ext cx="6019800" cy="49935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81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Europe’s Balance of Power Shifts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</a:rPr>
              <a:t>Great Powers of Europe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</a:rPr>
              <a:t>1815*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041775" cy="71535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Great powers of europe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1871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219200" y="3352800"/>
            <a:ext cx="3352800" cy="2895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Georgia" pitchFamily="18" charset="0"/>
              </a:rPr>
              <a:t>Great Britain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Georgia" pitchFamily="18" charset="0"/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Georgia" pitchFamily="18" charset="0"/>
              </a:rPr>
              <a:t>Russia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Georgia" pitchFamily="18" charset="0"/>
              </a:rPr>
              <a:t>Austrian Empire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Georgia" pitchFamily="18" charset="0"/>
              </a:rPr>
              <a:t>Prussia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906712"/>
            <a:ext cx="4575175" cy="39512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Georgia" pitchFamily="18" charset="0"/>
              </a:rPr>
              <a:t>Great Britain*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Russia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Austria - Hungary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eorgia" pitchFamily="18" charset="0"/>
              </a:rPr>
              <a:t>Germany* </a:t>
            </a:r>
            <a:endParaRPr lang="en-US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Italy </a:t>
            </a:r>
            <a:endParaRPr lang="en-US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600" i="1" dirty="0" smtClean="0">
                <a:latin typeface="Georgia" pitchFamily="18" charset="0"/>
              </a:rPr>
              <a:t>* Most powerful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590800"/>
            <a:ext cx="312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000" dirty="0" smtClean="0">
                <a:latin typeface="Georgia" pitchFamily="18" charset="0"/>
              </a:rPr>
              <a:t>Five state with relatively </a:t>
            </a:r>
          </a:p>
          <a:p>
            <a:r>
              <a:rPr lang="en-US" sz="2000" dirty="0" smtClean="0">
                <a:latin typeface="Georgia" pitchFamily="18" charset="0"/>
              </a:rPr>
              <a:t>  equal power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452438"/>
            <a:ext cx="74485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9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Battle of </a:t>
            </a:r>
            <a:r>
              <a:rPr lang="en-US" sz="3600" b="0" dirty="0" err="1" smtClean="0">
                <a:latin typeface="Georgia" pitchFamily="18" charset="0"/>
              </a:rPr>
              <a:t>Navarino</a:t>
            </a:r>
            <a:r>
              <a:rPr lang="en-US" sz="3600" b="0" dirty="0" smtClean="0">
                <a:latin typeface="Georgia" pitchFamily="18" charset="0"/>
              </a:rPr>
              <a:t>, 1827</a:t>
            </a:r>
            <a:endParaRPr lang="en-US" sz="3600" b="0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40613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Georgia" pitchFamily="18" charset="0"/>
              </a:rPr>
              <a:t>Combined British, </a:t>
            </a:r>
          </a:p>
          <a:p>
            <a:pPr marL="465138" indent="-61913">
              <a:buNone/>
            </a:pPr>
            <a:r>
              <a:rPr lang="en-US" sz="2800" dirty="0" smtClean="0">
                <a:latin typeface="Georgia" pitchFamily="18" charset="0"/>
              </a:rPr>
              <a:t>French, and Russian </a:t>
            </a:r>
          </a:p>
          <a:p>
            <a:pPr marL="465138" indent="-61913">
              <a:buNone/>
            </a:pPr>
            <a:r>
              <a:rPr lang="en-US" sz="2800" dirty="0" smtClean="0">
                <a:latin typeface="Georgia" pitchFamily="18" charset="0"/>
              </a:rPr>
              <a:t>fleet destroyed the</a:t>
            </a:r>
          </a:p>
          <a:p>
            <a:pPr marL="465138" indent="-61913">
              <a:buNone/>
            </a:pPr>
            <a:r>
              <a:rPr lang="en-US" sz="2800" dirty="0" smtClean="0">
                <a:latin typeface="Georgia" pitchFamily="18" charset="0"/>
              </a:rPr>
              <a:t>Turkish-Egyptian</a:t>
            </a:r>
          </a:p>
          <a:p>
            <a:pPr marL="465138" indent="-61913">
              <a:buNone/>
            </a:pPr>
            <a:r>
              <a:rPr lang="en-US" sz="2800" dirty="0">
                <a:latin typeface="Georgia" pitchFamily="18" charset="0"/>
              </a:rPr>
              <a:t>f</a:t>
            </a:r>
            <a:r>
              <a:rPr lang="en-US" sz="2800" dirty="0" smtClean="0">
                <a:latin typeface="Georgia" pitchFamily="18" charset="0"/>
              </a:rPr>
              <a:t>leet.</a:t>
            </a:r>
          </a:p>
          <a:p>
            <a:pPr marL="118872" indent="0">
              <a:buNone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Resulted in treaty </a:t>
            </a:r>
          </a:p>
          <a:p>
            <a:pPr marL="118872" indent="0">
              <a:buNone/>
            </a:pPr>
            <a:r>
              <a:rPr lang="en-US" sz="2800" dirty="0" smtClean="0">
                <a:latin typeface="Georgia" pitchFamily="18" charset="0"/>
              </a:rPr>
              <a:t>    granting complete</a:t>
            </a:r>
          </a:p>
          <a:p>
            <a:pPr marL="118872" indent="0">
              <a:buNone/>
            </a:pPr>
            <a:r>
              <a:rPr lang="en-US" sz="2800" dirty="0" smtClean="0">
                <a:latin typeface="Georgia" pitchFamily="18" charset="0"/>
              </a:rPr>
              <a:t>    independence to</a:t>
            </a:r>
          </a:p>
          <a:p>
            <a:pPr marL="117475" indent="347663">
              <a:buNone/>
            </a:pPr>
            <a:r>
              <a:rPr lang="en-US" sz="2800" dirty="0" smtClean="0">
                <a:latin typeface="Georgia" pitchFamily="18" charset="0"/>
              </a:rPr>
              <a:t>Greece.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7172" name="Picture 4" descr="http://farm5.static.flickr.com/4112/5057563794_977cd804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68674" y="3886200"/>
            <a:ext cx="4370526" cy="27235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neva.ru/EXPO96/book/GIF/6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68675" y="1540613"/>
            <a:ext cx="4370525" cy="259384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6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9818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Revolutions of 1830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1830 the </a:t>
            </a:r>
            <a:r>
              <a:rPr lang="en-US" dirty="0" smtClean="0"/>
              <a:t>Old </a:t>
            </a:r>
            <a:r>
              <a:rPr lang="en-US" dirty="0" smtClean="0"/>
              <a:t>Regime reestablished at the  Congress of Vienna in 1815 , was falling apart. </a:t>
            </a:r>
          </a:p>
          <a:p>
            <a:r>
              <a:rPr lang="en-US" dirty="0" smtClean="0"/>
              <a:t>Nationalists rebelled against conservative control in several liberal countries</a:t>
            </a:r>
          </a:p>
          <a:p>
            <a:r>
              <a:rPr lang="en-US" dirty="0" smtClean="0"/>
              <a:t>Liberals wanted a self-ruled, republican government and an establishment of nation- states</a:t>
            </a:r>
            <a:endParaRPr lang="en-US" dirty="0"/>
          </a:p>
        </p:txBody>
      </p:sp>
      <p:pic>
        <p:nvPicPr>
          <p:cNvPr id="5" name="Content Placeholder 4" descr="Byron_Albanian_dre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1" y="1143000"/>
            <a:ext cx="3505200" cy="4525962"/>
          </a:xfrm>
        </p:spPr>
      </p:pic>
      <p:sp>
        <p:nvSpPr>
          <p:cNvPr id="6" name="TextBox 5"/>
          <p:cNvSpPr txBox="1"/>
          <p:nvPr/>
        </p:nvSpPr>
        <p:spPr>
          <a:xfrm>
            <a:off x="5181600" y="566896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poet, Lord Byron wears the uniform of a Greek Freedom fighter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Revolutions, Winners &amp;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Belgians win independence from Dutch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Italian nationalists were defeated by Austria</a:t>
            </a:r>
          </a:p>
          <a:p>
            <a:pPr lvl="1"/>
            <a:r>
              <a:rPr lang="en-US" dirty="0" err="1" smtClean="0"/>
              <a:t>Klemens</a:t>
            </a:r>
            <a:r>
              <a:rPr lang="en-US" dirty="0" smtClean="0"/>
              <a:t> von Metternich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Poles revolted against Russian rule but were defeated within a year</a:t>
            </a:r>
          </a:p>
          <a:p>
            <a:pPr lvl="1"/>
            <a:r>
              <a:rPr lang="en-US" dirty="0" smtClean="0"/>
              <a:t>Late 1830 </a:t>
            </a:r>
            <a:endParaRPr lang="en-US" dirty="0"/>
          </a:p>
        </p:txBody>
      </p:sp>
      <p:pic>
        <p:nvPicPr>
          <p:cNvPr id="5" name="Content Placeholder 4" descr="poles revol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9800"/>
            <a:ext cx="4038600" cy="3438204"/>
          </a:xfrm>
        </p:spPr>
      </p:pic>
      <p:sp>
        <p:nvSpPr>
          <p:cNvPr id="6" name="TextBox 5"/>
          <p:cNvSpPr txBox="1"/>
          <p:nvPr/>
        </p:nvSpPr>
        <p:spPr>
          <a:xfrm>
            <a:off x="4648200" y="5602069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Increased Polish nationalism because Poles </a:t>
            </a:r>
            <a:r>
              <a:rPr lang="en-US" sz="1600" i="1" dirty="0"/>
              <a:t>from Austrian</a:t>
            </a:r>
            <a:r>
              <a:rPr lang="en-US" sz="1600" i="1" dirty="0" smtClean="0"/>
              <a:t> &amp; Prussian </a:t>
            </a:r>
            <a:r>
              <a:rPr lang="en-US" sz="1600" i="1" dirty="0"/>
              <a:t>Poland</a:t>
            </a:r>
            <a:r>
              <a:rPr lang="en-US" sz="1600" i="1" dirty="0" smtClean="0"/>
              <a:t> joined </a:t>
            </a:r>
            <a:r>
              <a:rPr lang="en-US" sz="1600" i="1" dirty="0"/>
              <a:t>the revolt against Russia.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118</TotalTime>
  <Words>1706</Words>
  <Application>Microsoft Macintosh PowerPoint</Application>
  <PresentationFormat>On-screen Show (4:3)</PresentationFormat>
  <Paragraphs>378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Urban</vt:lpstr>
      <vt:lpstr>European Revolutions </vt:lpstr>
      <vt:lpstr>Revolutions Disrupt Europe</vt:lpstr>
      <vt:lpstr>Three forces struggle for supremacy in Europe</vt:lpstr>
      <vt:lpstr>Revolution in the Balkans</vt:lpstr>
      <vt:lpstr>Slide 5</vt:lpstr>
      <vt:lpstr>Battle of Navarino, 1827</vt:lpstr>
      <vt:lpstr>Slide 7</vt:lpstr>
      <vt:lpstr>Revolutions of 1830</vt:lpstr>
      <vt:lpstr>Revolutions, Winners &amp; Losers</vt:lpstr>
      <vt:lpstr>Reforms &amp; Revolutions in France, again</vt:lpstr>
      <vt:lpstr>Revolutions of 1848</vt:lpstr>
      <vt:lpstr>History Repeats Itself ! Revolution in France, 1848</vt:lpstr>
      <vt:lpstr>History Repeats Itself ! Louis-Napoleon Bonaparte (Napoleon III)</vt:lpstr>
      <vt:lpstr>Europe in 1848</vt:lpstr>
      <vt:lpstr>European Nationalism </vt:lpstr>
      <vt:lpstr>Rising Nationalism Force for Unity or Disunity?</vt:lpstr>
      <vt:lpstr>Nationalism Shakes Aging Empires</vt:lpstr>
      <vt:lpstr>Breakup of Austrian (Hapsburg)Empire</vt:lpstr>
      <vt:lpstr>Slide 19</vt:lpstr>
      <vt:lpstr>Division of Austrian (Hapsburg) Empire</vt:lpstr>
      <vt:lpstr>“Duel Monarchy” of Austria-Hungary</vt:lpstr>
      <vt:lpstr>Austria-Hungary</vt:lpstr>
      <vt:lpstr>The Russian Empire Crumbles</vt:lpstr>
      <vt:lpstr>Decline of the Ottoman Empire </vt:lpstr>
      <vt:lpstr>The Ottoman Empire Weakens</vt:lpstr>
      <vt:lpstr>The Unification of Italy</vt:lpstr>
      <vt:lpstr>Italian Unification</vt:lpstr>
      <vt:lpstr>Slide 28</vt:lpstr>
      <vt:lpstr>The Unification of Germany</vt:lpstr>
      <vt:lpstr>German Confederation, 1815</vt:lpstr>
      <vt:lpstr>The German Confederation Great Power Rivalry</vt:lpstr>
      <vt:lpstr>Prussia’s Strengths</vt:lpstr>
      <vt:lpstr>Otto von Bismarck</vt:lpstr>
      <vt:lpstr>Realpolitik (Realism)</vt:lpstr>
      <vt:lpstr>“Blood and Iron”</vt:lpstr>
      <vt:lpstr>Bismarck Expands Prussia Through War</vt:lpstr>
      <vt:lpstr>1864 Prussia Attacks  and Defeats Denmark, </vt:lpstr>
      <vt:lpstr>Austro-Prussian (or Seven Weeks) War 1866</vt:lpstr>
      <vt:lpstr>Austro-Prussian War </vt:lpstr>
      <vt:lpstr>Franco-Prussian War, 1867-1871</vt:lpstr>
      <vt:lpstr>Slide 41</vt:lpstr>
      <vt:lpstr>Slide 42</vt:lpstr>
      <vt:lpstr>The New German Empire</vt:lpstr>
      <vt:lpstr>Slide 44</vt:lpstr>
      <vt:lpstr>Proclamation of the German Empire (1871)</vt:lpstr>
      <vt:lpstr>Europe’s Balance of Power Shifts</vt:lpstr>
      <vt:lpstr>Slide 47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Revolutions </dc:title>
  <dc:creator>Michael Brown</dc:creator>
  <cp:lastModifiedBy>Michael Brown</cp:lastModifiedBy>
  <cp:revision>15</cp:revision>
  <dcterms:created xsi:type="dcterms:W3CDTF">2015-10-13T00:46:24Z</dcterms:created>
  <dcterms:modified xsi:type="dcterms:W3CDTF">2015-10-13T02:45:14Z</dcterms:modified>
</cp:coreProperties>
</file>